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88" r:id="rId30"/>
    <p:sldId id="289" r:id="rId31"/>
    <p:sldId id="299" r:id="rId32"/>
    <p:sldId id="300" r:id="rId33"/>
    <p:sldId id="297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B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F30C67-2B8F-D300-9C55-7933B346BFC9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3E2177-BB63-81C3-9248-06A3631D4AF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CF72DB-C39B-569C-F7F1-FED7AD52AAE8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model and training it for 10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495058-7297-7F7B-5B21-977914BC98C7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4EE0E8-B516-D956-70A1-DA32855E76EC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BB0F08-E072-DA50-2CA4-3F2674DE7345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Fine-Tuning BERT &amp; Word2Vec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Results Comparison BERT – Word2Vec</a:t>
            </a:r>
            <a:br>
              <a:rPr lang="en-US" sz="4400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740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Same final partitions outputted by the algorithm when using Word2Vec model and BERT model.</a:t>
            </a:r>
          </a:p>
          <a:p>
            <a:endParaRPr lang="en-US" sz="2800" b="1" dirty="0"/>
          </a:p>
          <a:p>
            <a:r>
              <a:rPr lang="en-US" sz="2800" b="1" dirty="0"/>
              <a:t>In each iteration the ConvBiLSTM’ s accuracy results were almost similar.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0241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708284"/>
            <a:ext cx="4802031" cy="479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Part 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Results Comparison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GUI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179505-F47B-A466-D701-747868E69584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Is BERT necessary?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7090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BERT is an excellent and an efficient model.</a:t>
            </a:r>
          </a:p>
          <a:p>
            <a:endParaRPr lang="en-US" sz="2800" b="1" dirty="0"/>
          </a:p>
          <a:p>
            <a:r>
              <a:rPr lang="en-US" sz="2800" b="1" dirty="0"/>
              <a:t>BERT performance did not offer much better results on our dataset (old texts).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52742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Fine Tuning Word2Vec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Build the model vocabulary once again, using the imposters set and the test set.</a:t>
            </a:r>
          </a:p>
          <a:p>
            <a:endParaRPr lang="en-US" sz="2800" b="1" dirty="0"/>
          </a:p>
          <a:p>
            <a:r>
              <a:rPr lang="en-US" sz="2800" b="1" dirty="0"/>
              <a:t>Train the model on the new vocabulary for 10 epochs.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4C467-DD28-32CA-F63C-CF91842D0E8F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795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66215"/>
            <a:ext cx="10607583" cy="3593048"/>
          </a:xfrm>
        </p:spPr>
        <p:txBody>
          <a:bodyPr>
            <a:normAutofit/>
          </a:bodyPr>
          <a:lstStyle/>
          <a:p>
            <a:r>
              <a:rPr lang="en-US" sz="2800" b="1" dirty="0"/>
              <a:t>Better results – ConvBiLSTM results in the first iteration.</a:t>
            </a:r>
          </a:p>
          <a:p>
            <a:r>
              <a:rPr lang="en-US" sz="2800" b="1" dirty="0"/>
              <a:t>Example (first iteration):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7DAA-D9D0-EF4F-4012-5622FCA7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6" y="3810594"/>
            <a:ext cx="10750627" cy="161366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8B86DD-B5A9-DFB4-1729-5A9A5BFBC9D7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35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23</a:t>
            </a:fld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114AE-422B-563A-C877-363114F2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76869"/>
            <a:ext cx="4804861" cy="3698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91761-8DFD-0946-C339-65A5A1BA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84" y="2476869"/>
            <a:ext cx="5818121" cy="369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131" y="2076763"/>
            <a:ext cx="2505425" cy="400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99B0F6-F8B8-6B14-1FB4-F0406A44B664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39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24</a:t>
            </a:fld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1" y="2076763"/>
            <a:ext cx="250542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9E3D-29FC-30B7-0D0C-654C7907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74" y="2476869"/>
            <a:ext cx="5292492" cy="384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E50CC-CF62-07E6-1011-4BE9EBA0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76" y="2476869"/>
            <a:ext cx="4917929" cy="38413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E99860-69B5-BE94-5D27-C6C74739C73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9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Project_Video">
            <a:hlinkClick r:id="" action="ppaction://media"/>
            <a:extLst>
              <a:ext uri="{FF2B5EF4-FFF2-40B4-BE49-F238E27FC236}">
                <a16:creationId xmlns:a16="http://schemas.microsoft.com/office/drawing/2014/main" id="{2F401103-8CF2-30FD-BB36-7A74F66647B6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5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92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26</a:t>
            </a:fld>
            <a:endParaRPr lang="en-US" b="1" dirty="0"/>
          </a:p>
        </p:txBody>
      </p:sp>
      <p:pic>
        <p:nvPicPr>
          <p:cNvPr id="5" name="Picture 4" descr="A screenshot of a login box&#10;&#10;Description automatically generated with medium confidence">
            <a:extLst>
              <a:ext uri="{FF2B5EF4-FFF2-40B4-BE49-F238E27FC236}">
                <a16:creationId xmlns:a16="http://schemas.microsoft.com/office/drawing/2014/main" id="{5A14CEDF-E33F-655E-3186-24923A9A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4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2C8D2A-1440-709E-A3C1-F3DE5C42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30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27</a:t>
            </a:fld>
            <a:endParaRPr lang="en-US" b="1" dirty="0"/>
          </a:p>
        </p:txBody>
      </p:sp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058CBF-39AA-A020-A886-92D01BC4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8" y="2327030"/>
            <a:ext cx="5314203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diagram of cluster plot&#10;&#10;Description automatically generated with low confidence">
            <a:extLst>
              <a:ext uri="{FF2B5EF4-FFF2-40B4-BE49-F238E27FC236}">
                <a16:creationId xmlns:a16="http://schemas.microsoft.com/office/drawing/2014/main" id="{8A9E7D26-14D1-3AF0-8169-BC65FAE3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7" y="2327030"/>
            <a:ext cx="5314204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/>
              <a:t>Testing plan - GUI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28</a:t>
            </a:fld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2A4-577D-8021-708E-BF9C168B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10" y="1344706"/>
            <a:ext cx="8034323" cy="52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5729"/>
            <a:ext cx="9404723" cy="891988"/>
          </a:xfrm>
        </p:spPr>
        <p:txBody>
          <a:bodyPr/>
          <a:lstStyle/>
          <a:p>
            <a:r>
              <a:rPr lang="en-US" sz="3600" b="1" dirty="0"/>
              <a:t>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29</a:t>
            </a:fld>
            <a:endParaRPr lang="en-US" b="1" dirty="0"/>
          </a:p>
        </p:txBody>
      </p:sp>
      <p:pic>
        <p:nvPicPr>
          <p:cNvPr id="9" name="Picture 8" descr="A picture containing text, diagram, screenshot, parallel&#10;&#10;Description automatically generated">
            <a:extLst>
              <a:ext uri="{FF2B5EF4-FFF2-40B4-BE49-F238E27FC236}">
                <a16:creationId xmlns:a16="http://schemas.microsoft.com/office/drawing/2014/main" id="{24BB5607-8D20-D931-78F8-2571F952A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21" b="8746"/>
          <a:stretch/>
        </p:blipFill>
        <p:spPr>
          <a:xfrm>
            <a:off x="2998955" y="1063416"/>
            <a:ext cx="6194090" cy="5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C4AD9-0A4B-3739-87EB-1F203E96D543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Conclusion</a:t>
            </a:r>
            <a:endParaRPr lang="en-US" sz="4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00CAA3-8424-ACF8-7C59-6F2AC830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400" b="1" dirty="0"/>
              <a:t>Using BERT for embedding does not improve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Using Fine tuning on the Word2Vec model improves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We conclude that for this specific algorithm the more efficient implementation is to use a fine-tuned Word2Vec.</a:t>
            </a:r>
          </a:p>
          <a:p>
            <a:pPr marL="0" indent="0">
              <a:buNone/>
            </a:pPr>
            <a:endParaRPr lang="en-US" sz="24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DD671-416C-4A8E-30D2-FFD7F6247AE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4040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A9D16-2991-FF8C-0120-AB1D396FBCDA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  <a:br>
              <a:rPr lang="en-US" sz="2800" b="1" dirty="0"/>
            </a:b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</a:t>
            </a:r>
          </a:p>
          <a:p>
            <a:pPr lvl="1">
              <a:lnSpc>
                <a:spcPct val="120000"/>
              </a:lnSpc>
            </a:pP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179FF6-1343-D2F3-CA39-77EE92286BA2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Fine-Tuning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308871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6" name="Picture 5" descr="A picture containing text, screenshot, rectangle, design&#10;&#10;Description automatically generated">
            <a:extLst>
              <a:ext uri="{FF2B5EF4-FFF2-40B4-BE49-F238E27FC236}">
                <a16:creationId xmlns:a16="http://schemas.microsoft.com/office/drawing/2014/main" id="{9F011225-AC35-4119-DC62-61C00E4B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40" y="1287388"/>
            <a:ext cx="9599720" cy="53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1946</TotalTime>
  <Words>876</Words>
  <Application>Microsoft Office PowerPoint</Application>
  <PresentationFormat>Widescreen</PresentationFormat>
  <Paragraphs>219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Results Comparison BERT – Word2Vec </vt:lpstr>
      <vt:lpstr>Is BERT necessary?</vt:lpstr>
      <vt:lpstr>Fine Tuning Word2Vec</vt:lpstr>
      <vt:lpstr>Results Comparison Word2Vec – Fine Tuned Word2Vec</vt:lpstr>
      <vt:lpstr>Results Comparison Word2Vec – Fine Tuned Word2Vec</vt:lpstr>
      <vt:lpstr>Results Comparison Word2Vec – Fine Tuned Word2Vec</vt:lpstr>
      <vt:lpstr>PowerPoint Presentation</vt:lpstr>
      <vt:lpstr>GUI</vt:lpstr>
      <vt:lpstr>GUI</vt:lpstr>
      <vt:lpstr>Testing plan - GUI</vt:lpstr>
      <vt:lpstr>Sequence Diagram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אסף דוידוביץ</cp:lastModifiedBy>
  <cp:revision>177</cp:revision>
  <dcterms:created xsi:type="dcterms:W3CDTF">2023-01-15T16:28:46Z</dcterms:created>
  <dcterms:modified xsi:type="dcterms:W3CDTF">2023-06-25T14:15:18Z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